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6e0fd4c77d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6e0fd4c77d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6e0fd4c77d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6e0fd4c77d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6e0fd4c77d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6e0fd4c77d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6e0fd4c77d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6e0fd4c77d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6e0fd4c77d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6e0fd4c77d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6e0fd4c77d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6e0fd4c77d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6e0fd4c77d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6e0fd4c77d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6e0fd4c77d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6e0fd4c77d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6e0fd4c77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6e0fd4c77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6e0fd4c77d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6e0fd4c77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6e0fd4c7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6e0fd4c7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6e0fd4c77d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6e0fd4c77d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6e0fd4c77d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6e0fd4c77d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6e0fd4c77d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6e0fd4c77d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6e0fd4c77d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6e0fd4c77d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6e0fd4c77d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6e0fd4c77d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6e0fd4c77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6e0fd4c77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6e0fd4c77d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6e0fd4c77d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6e0fd4c77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6e0fd4c77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6e0fd4c77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6e0fd4c77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6e0fd4c77d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6e0fd4c77d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uk"/>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docs.microsoft.com/ru-ru/dotnet/api/system.intptr" TargetMode="External"/><Relationship Id="rId4" Type="http://schemas.openxmlformats.org/officeDocument/2006/relationships/hyperlink" Target="https://docs.microsoft.com/ru-ru/dotnet/api/system.uintptr"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6.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85650"/>
            <a:ext cx="8520600" cy="90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uk"/>
              <a:t>Потоки </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2"/>
          <p:cNvSpPr txBox="1"/>
          <p:nvPr>
            <p:ph idx="1" type="body"/>
          </p:nvPr>
        </p:nvSpPr>
        <p:spPr>
          <a:xfrm>
            <a:off x="311700" y="1195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 sz="1400">
                <a:solidFill>
                  <a:srgbClr val="000000"/>
                </a:solidFill>
              </a:rPr>
              <a:t>Aborted: поток остановлен, но пока еще окончательно не завершен</a:t>
            </a:r>
            <a:endParaRPr sz="1400">
              <a:solidFill>
                <a:srgbClr val="000000"/>
              </a:solidFill>
            </a:endParaRPr>
          </a:p>
          <a:p>
            <a:pPr indent="0" lvl="0" marL="0" rtl="0" algn="l">
              <a:spcBef>
                <a:spcPts val="1600"/>
              </a:spcBef>
              <a:spcAft>
                <a:spcPts val="0"/>
              </a:spcAft>
              <a:buClr>
                <a:schemeClr val="dk1"/>
              </a:buClr>
              <a:buSzPts val="1100"/>
              <a:buFont typeface="Arial"/>
              <a:buNone/>
            </a:pPr>
            <a:r>
              <a:rPr lang="uk" sz="1400">
                <a:solidFill>
                  <a:srgbClr val="000000"/>
                </a:solidFill>
              </a:rPr>
              <a:t>AbortRequested: для потока вызван метод Abort, но остановка потока еще не произошла</a:t>
            </a:r>
            <a:endParaRPr sz="1400">
              <a:solidFill>
                <a:srgbClr val="000000"/>
              </a:solidFill>
            </a:endParaRPr>
          </a:p>
          <a:p>
            <a:pPr indent="0" lvl="0" marL="0" rtl="0" algn="l">
              <a:spcBef>
                <a:spcPts val="1600"/>
              </a:spcBef>
              <a:spcAft>
                <a:spcPts val="0"/>
              </a:spcAft>
              <a:buClr>
                <a:schemeClr val="dk1"/>
              </a:buClr>
              <a:buSzPts val="1100"/>
              <a:buFont typeface="Arial"/>
              <a:buNone/>
            </a:pPr>
            <a:r>
              <a:rPr lang="uk" sz="1400">
                <a:solidFill>
                  <a:srgbClr val="000000"/>
                </a:solidFill>
              </a:rPr>
              <a:t>Background: поток выполняется в фоновом режиме</a:t>
            </a:r>
            <a:endParaRPr sz="1400">
              <a:solidFill>
                <a:srgbClr val="000000"/>
              </a:solidFill>
            </a:endParaRPr>
          </a:p>
          <a:p>
            <a:pPr indent="0" lvl="0" marL="0" rtl="0" algn="l">
              <a:spcBef>
                <a:spcPts val="1600"/>
              </a:spcBef>
              <a:spcAft>
                <a:spcPts val="0"/>
              </a:spcAft>
              <a:buClr>
                <a:schemeClr val="dk1"/>
              </a:buClr>
              <a:buSzPts val="1100"/>
              <a:buFont typeface="Arial"/>
              <a:buNone/>
            </a:pPr>
            <a:r>
              <a:rPr lang="uk" sz="1400">
                <a:solidFill>
                  <a:srgbClr val="000000"/>
                </a:solidFill>
              </a:rPr>
              <a:t>Running: поток запущен и работает (не приостановлен)</a:t>
            </a:r>
            <a:endParaRPr sz="1400">
              <a:solidFill>
                <a:srgbClr val="000000"/>
              </a:solidFill>
            </a:endParaRPr>
          </a:p>
          <a:p>
            <a:pPr indent="0" lvl="0" marL="0" rtl="0" algn="l">
              <a:spcBef>
                <a:spcPts val="1600"/>
              </a:spcBef>
              <a:spcAft>
                <a:spcPts val="0"/>
              </a:spcAft>
              <a:buClr>
                <a:schemeClr val="dk1"/>
              </a:buClr>
              <a:buSzPts val="1100"/>
              <a:buFont typeface="Arial"/>
              <a:buNone/>
            </a:pPr>
            <a:r>
              <a:rPr lang="uk" sz="1400">
                <a:solidFill>
                  <a:srgbClr val="000000"/>
                </a:solidFill>
              </a:rPr>
              <a:t>Stopped: поток завершен</a:t>
            </a:r>
            <a:endParaRPr sz="1400">
              <a:solidFill>
                <a:srgbClr val="000000"/>
              </a:solidFill>
            </a:endParaRPr>
          </a:p>
          <a:p>
            <a:pPr indent="0" lvl="0" marL="0" rtl="0" algn="l">
              <a:spcBef>
                <a:spcPts val="1600"/>
              </a:spcBef>
              <a:spcAft>
                <a:spcPts val="0"/>
              </a:spcAft>
              <a:buClr>
                <a:schemeClr val="dk1"/>
              </a:buClr>
              <a:buSzPts val="1100"/>
              <a:buFont typeface="Arial"/>
              <a:buNone/>
            </a:pPr>
            <a:r>
              <a:rPr lang="uk" sz="1400">
                <a:solidFill>
                  <a:srgbClr val="000000"/>
                </a:solidFill>
              </a:rPr>
              <a:t>StopRequested: поток получил запрос на остановку</a:t>
            </a:r>
            <a:endParaRPr sz="1400">
              <a:solidFill>
                <a:srgbClr val="000000"/>
              </a:solidFill>
            </a:endParaRPr>
          </a:p>
          <a:p>
            <a:pPr indent="0" lvl="0" marL="0" rtl="0" algn="l">
              <a:spcBef>
                <a:spcPts val="1600"/>
              </a:spcBef>
              <a:spcAft>
                <a:spcPts val="0"/>
              </a:spcAft>
              <a:buClr>
                <a:schemeClr val="dk1"/>
              </a:buClr>
              <a:buSzPts val="1100"/>
              <a:buFont typeface="Arial"/>
              <a:buNone/>
            </a:pPr>
            <a:r>
              <a:rPr lang="uk" sz="1400">
                <a:solidFill>
                  <a:srgbClr val="000000"/>
                </a:solidFill>
              </a:rPr>
              <a:t>Suspended: поток приостановлен</a:t>
            </a:r>
            <a:endParaRPr sz="1400">
              <a:solidFill>
                <a:srgbClr val="000000"/>
              </a:solidFill>
            </a:endParaRPr>
          </a:p>
          <a:p>
            <a:pPr indent="0" lvl="0" marL="0" rtl="0" algn="l">
              <a:spcBef>
                <a:spcPts val="1600"/>
              </a:spcBef>
              <a:spcAft>
                <a:spcPts val="0"/>
              </a:spcAft>
              <a:buClr>
                <a:schemeClr val="dk1"/>
              </a:buClr>
              <a:buSzPts val="1100"/>
              <a:buFont typeface="Arial"/>
              <a:buNone/>
            </a:pPr>
            <a:r>
              <a:rPr lang="uk" sz="1400">
                <a:solidFill>
                  <a:srgbClr val="000000"/>
                </a:solidFill>
              </a:rPr>
              <a:t>SuspendRequested: поток получил запрос на приостановку</a:t>
            </a:r>
            <a:endParaRPr sz="1400">
              <a:solidFill>
                <a:srgbClr val="000000"/>
              </a:solidFill>
            </a:endParaRPr>
          </a:p>
          <a:p>
            <a:pPr indent="0" lvl="0" marL="0" rtl="0" algn="l">
              <a:spcBef>
                <a:spcPts val="1600"/>
              </a:spcBef>
              <a:spcAft>
                <a:spcPts val="0"/>
              </a:spcAft>
              <a:buClr>
                <a:schemeClr val="dk1"/>
              </a:buClr>
              <a:buSzPts val="1100"/>
              <a:buFont typeface="Arial"/>
              <a:buNone/>
            </a:pPr>
            <a:r>
              <a:rPr lang="uk" sz="1400">
                <a:solidFill>
                  <a:srgbClr val="000000"/>
                </a:solidFill>
              </a:rPr>
              <a:t>Unstarted: поток еще не был запущен</a:t>
            </a:r>
            <a:endParaRPr sz="1400">
              <a:solidFill>
                <a:srgbClr val="000000"/>
              </a:solidFill>
            </a:endParaRPr>
          </a:p>
          <a:p>
            <a:pPr indent="0" lvl="0" marL="0" rtl="0" algn="l">
              <a:spcBef>
                <a:spcPts val="1600"/>
              </a:spcBef>
              <a:spcAft>
                <a:spcPts val="0"/>
              </a:spcAft>
              <a:buClr>
                <a:schemeClr val="dk1"/>
              </a:buClr>
              <a:buSzPts val="1100"/>
              <a:buFont typeface="Arial"/>
              <a:buNone/>
            </a:pPr>
            <a:r>
              <a:rPr lang="uk" sz="1400">
                <a:solidFill>
                  <a:srgbClr val="000000"/>
                </a:solidFill>
              </a:rPr>
              <a:t>WaitSleepJoin: поток заблокирован в результате действия методов Sleep или Join</a:t>
            </a:r>
            <a:endParaRPr sz="1400">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 Основные Методы</a:t>
            </a:r>
            <a:endParaRPr/>
          </a:p>
        </p:txBody>
      </p:sp>
      <p:sp>
        <p:nvSpPr>
          <p:cNvPr id="117" name="Google Shape;117;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uk">
                <a:solidFill>
                  <a:srgbClr val="000000"/>
                </a:solidFill>
              </a:rPr>
              <a:t>Abort()</a:t>
            </a:r>
            <a:r>
              <a:rPr lang="uk">
                <a:solidFill>
                  <a:srgbClr val="000000"/>
                </a:solidFill>
              </a:rPr>
              <a:t> - Вызывает исключение ThreadAbortException в вызвавшем его потоке для того, чтобы начать процесс завершения потока. Вызов данного метода обычно завершает поток.</a:t>
            </a:r>
            <a:endParaRPr>
              <a:solidFill>
                <a:srgbClr val="000000"/>
              </a:solidFill>
            </a:endParaRPr>
          </a:p>
          <a:p>
            <a:pPr indent="0" lvl="0" marL="0" rtl="0" algn="l">
              <a:spcBef>
                <a:spcPts val="1600"/>
              </a:spcBef>
              <a:spcAft>
                <a:spcPts val="0"/>
              </a:spcAft>
              <a:buClr>
                <a:schemeClr val="dk1"/>
              </a:buClr>
              <a:buSzPts val="1100"/>
              <a:buFont typeface="Arial"/>
              <a:buNone/>
            </a:pPr>
            <a:r>
              <a:rPr b="1" lang="uk">
                <a:solidFill>
                  <a:srgbClr val="000000"/>
                </a:solidFill>
              </a:rPr>
              <a:t>Interrupt() - </a:t>
            </a:r>
            <a:r>
              <a:rPr lang="uk">
                <a:solidFill>
                  <a:srgbClr val="000000"/>
                </a:solidFill>
              </a:rPr>
              <a:t>Прерывает работу потока, находящегося в состоянии WaitSleepJoin.</a:t>
            </a:r>
            <a:endParaRPr>
              <a:solidFill>
                <a:srgbClr val="000000"/>
              </a:solidFill>
            </a:endParaRPr>
          </a:p>
          <a:p>
            <a:pPr indent="0" lvl="0" marL="0" rtl="0" algn="l">
              <a:spcBef>
                <a:spcPts val="1600"/>
              </a:spcBef>
              <a:spcAft>
                <a:spcPts val="1600"/>
              </a:spcAft>
              <a:buNone/>
            </a:pPr>
            <a:r>
              <a:t/>
            </a:r>
            <a:endParaRPr>
              <a:solidFill>
                <a:srgbClr val="000000"/>
              </a:solidFill>
            </a:endParaRPr>
          </a:p>
        </p:txBody>
      </p:sp>
      <p:pic>
        <p:nvPicPr>
          <p:cNvPr id="118" name="Google Shape;118;p23"/>
          <p:cNvPicPr preferRelativeResize="0"/>
          <p:nvPr/>
        </p:nvPicPr>
        <p:blipFill>
          <a:blip r:embed="rId3">
            <a:alphaModFix/>
          </a:blip>
          <a:stretch>
            <a:fillRect/>
          </a:stretch>
        </p:blipFill>
        <p:spPr>
          <a:xfrm>
            <a:off x="5985025" y="2967275"/>
            <a:ext cx="2847276" cy="1601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 Основные Методы</a:t>
            </a:r>
            <a:endParaRPr/>
          </a:p>
        </p:txBody>
      </p:sp>
      <p:sp>
        <p:nvSpPr>
          <p:cNvPr id="124" name="Google Shape;124;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uk">
                <a:solidFill>
                  <a:srgbClr val="000000"/>
                </a:solidFill>
              </a:rPr>
              <a:t>Join()</a:t>
            </a:r>
            <a:r>
              <a:rPr lang="uk">
                <a:solidFill>
                  <a:srgbClr val="000000"/>
                </a:solidFill>
              </a:rPr>
              <a:t> - </a:t>
            </a:r>
            <a:r>
              <a:rPr lang="uk">
                <a:solidFill>
                  <a:srgbClr val="000000"/>
                </a:solidFill>
              </a:rPr>
              <a:t>это метод синхронизации, блокирующий вызывающий поток (то есть поток, который вызывает метод) до завершения потока, метод Join которого был вызван. Используйте этот метод, чтобы убедиться, что поток был завершен.</a:t>
            </a:r>
            <a:endParaRPr>
              <a:solidFill>
                <a:srgbClr val="000000"/>
              </a:solidFill>
            </a:endParaRPr>
          </a:p>
          <a:p>
            <a:pPr indent="0" lvl="0" marL="0" rtl="0" algn="l">
              <a:spcBef>
                <a:spcPts val="1600"/>
              </a:spcBef>
              <a:spcAft>
                <a:spcPts val="0"/>
              </a:spcAft>
              <a:buClr>
                <a:schemeClr val="dk1"/>
              </a:buClr>
              <a:buSzPts val="1100"/>
              <a:buFont typeface="Arial"/>
              <a:buNone/>
            </a:pPr>
            <a:r>
              <a:rPr b="1" lang="uk">
                <a:solidFill>
                  <a:srgbClr val="000000"/>
                </a:solidFill>
              </a:rPr>
              <a:t>Sleep</a:t>
            </a:r>
            <a:r>
              <a:rPr b="1" lang="uk">
                <a:solidFill>
                  <a:srgbClr val="000000"/>
                </a:solidFill>
              </a:rPr>
              <a:t> - </a:t>
            </a:r>
            <a:r>
              <a:rPr lang="uk">
                <a:solidFill>
                  <a:srgbClr val="000000"/>
                </a:solidFill>
              </a:rPr>
              <a:t>Приостанавливает текущий поток на заданное время.</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ThreadPool. (Пулл потоков)</a:t>
            </a:r>
            <a:endParaRPr/>
          </a:p>
        </p:txBody>
      </p:sp>
      <p:sp>
        <p:nvSpPr>
          <p:cNvPr id="130" name="Google Shape;130;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uk">
                <a:solidFill>
                  <a:srgbClr val="000000"/>
                </a:solidFill>
              </a:rPr>
              <a:t>public static class ThreadPool</a:t>
            </a:r>
            <a:r>
              <a:rPr lang="uk">
                <a:solidFill>
                  <a:srgbClr val="000000"/>
                </a:solidFill>
              </a:rPr>
              <a:t>  - Предоставляет пул потоков, который можно использовать для выполнения задач, отправки рабочих элементов, обработки асинхронного ввода-вывода, ожидания от имени других потоков и обработки таймеров.</a:t>
            </a:r>
            <a:br>
              <a:rPr lang="uk">
                <a:solidFill>
                  <a:srgbClr val="000000"/>
                </a:solidFill>
              </a:rPr>
            </a:br>
            <a:br>
              <a:rPr lang="uk">
                <a:solidFill>
                  <a:srgbClr val="000000"/>
                </a:solidFill>
              </a:rPr>
            </a:br>
            <a:endParaRPr>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ThreadPool. (Пулл потоков)</a:t>
            </a:r>
            <a:endParaRPr/>
          </a:p>
        </p:txBody>
      </p:sp>
      <p:sp>
        <p:nvSpPr>
          <p:cNvPr id="136" name="Google Shape;136;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uk">
                <a:solidFill>
                  <a:srgbClr val="000000"/>
                </a:solidFill>
              </a:rPr>
              <a:t>public static class ThreadPool</a:t>
            </a:r>
            <a:r>
              <a:rPr lang="uk">
                <a:solidFill>
                  <a:srgbClr val="000000"/>
                </a:solidFill>
              </a:rPr>
              <a:t>  - Предоставляет пул потоков, который можно использовать для выполнения задач, отправки рабочих элементов, обработки асинхронного ввода-вывода, ожидания от имени других потоков и обработки таймеров.</a:t>
            </a:r>
            <a:br>
              <a:rPr lang="uk">
                <a:solidFill>
                  <a:srgbClr val="000000"/>
                </a:solidFill>
              </a:rPr>
            </a:br>
            <a:br>
              <a:rPr lang="uk">
                <a:solidFill>
                  <a:srgbClr val="000000"/>
                </a:solidFill>
              </a:rPr>
            </a:br>
            <a:r>
              <a:rPr lang="uk">
                <a:solidFill>
                  <a:srgbClr val="000000"/>
                </a:solidFill>
              </a:rPr>
              <a:t>Многие приложения создают потоки, которые тратят много времени на спящий режим, ожидая возникновения события. Другие потоки могут войти в спящее состояние только для периодического опроса на наличие изменений или сведений о состоянии обновления. Пул потоков позволяет более эффективно использовать потоки, предоставляя приложению пул рабочих потоков, управляемых системой</a:t>
            </a:r>
            <a:br>
              <a:rPr lang="uk">
                <a:solidFill>
                  <a:srgbClr val="000000"/>
                </a:solidFill>
              </a:rPr>
            </a:br>
            <a:br>
              <a:rPr lang="uk">
                <a:solidFill>
                  <a:srgbClr val="000000"/>
                </a:solidFill>
              </a:rPr>
            </a:br>
            <a:endParaRPr>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br>
              <a:rPr lang="uk">
                <a:solidFill>
                  <a:srgbClr val="000000"/>
                </a:solidFill>
              </a:rPr>
            </a:br>
            <a:br>
              <a:rPr lang="uk">
                <a:solidFill>
                  <a:srgbClr val="000000"/>
                </a:solidFill>
              </a:rPr>
            </a:br>
            <a:endParaRPr>
              <a:solidFill>
                <a:srgbClr val="000000"/>
              </a:solidFill>
            </a:endParaRPr>
          </a:p>
          <a:p>
            <a:pPr indent="0" lvl="0" marL="0" rtl="0" algn="l">
              <a:spcBef>
                <a:spcPts val="1600"/>
              </a:spcBef>
              <a:spcAft>
                <a:spcPts val="1600"/>
              </a:spcAft>
              <a:buNone/>
            </a:pPr>
            <a:r>
              <a:t/>
            </a:r>
            <a:endParaRPr>
              <a:solidFill>
                <a:srgbClr val="000000"/>
              </a:solidFill>
            </a:endParaRPr>
          </a:p>
        </p:txBody>
      </p:sp>
      <p:pic>
        <p:nvPicPr>
          <p:cNvPr id="142" name="Google Shape;142;p27"/>
          <p:cNvPicPr preferRelativeResize="0"/>
          <p:nvPr/>
        </p:nvPicPr>
        <p:blipFill>
          <a:blip r:embed="rId3">
            <a:alphaModFix/>
          </a:blip>
          <a:stretch>
            <a:fillRect/>
          </a:stretch>
        </p:blipFill>
        <p:spPr>
          <a:xfrm>
            <a:off x="0" y="330238"/>
            <a:ext cx="6172200" cy="4238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Volatile</a:t>
            </a:r>
            <a:endParaRPr/>
          </a:p>
        </p:txBody>
      </p:sp>
      <p:sp>
        <p:nvSpPr>
          <p:cNvPr id="148" name="Google Shape;148;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 sz="1400">
                <a:solidFill>
                  <a:srgbClr val="000000"/>
                </a:solidFill>
              </a:rPr>
              <a:t>Ключевое слово </a:t>
            </a:r>
            <a:r>
              <a:rPr b="1" lang="uk" sz="1400">
                <a:solidFill>
                  <a:srgbClr val="000000"/>
                </a:solidFill>
              </a:rPr>
              <a:t>volatile</a:t>
            </a:r>
            <a:r>
              <a:rPr lang="uk" sz="1400">
                <a:solidFill>
                  <a:srgbClr val="000000"/>
                </a:solidFill>
              </a:rPr>
              <a:t> означает, что поле может изменить несколько потоков, выполняемых одновременно. Компилятор, среда выполнения или даже аппаратное обеспечение могут изменять порядок операций чтения и записи в расположения в памяти для повышения производительности. К полям, которые объявлены как volatile, такие оптимизации не применяются. Добавление модификатора volatile гарантирует, что все потоки будут видеть временные записи, выполняемые другим потоком, в порядке их выполнения. Нет никакой гарантии единого общего прядка временных записей во всех потоках</a:t>
            </a:r>
            <a:br>
              <a:rPr lang="uk">
                <a:solidFill>
                  <a:srgbClr val="000000"/>
                </a:solidFill>
              </a:rPr>
            </a:br>
            <a:endParaRPr>
              <a:solidFill>
                <a:srgbClr val="000000"/>
              </a:solidFill>
            </a:endParaRPr>
          </a:p>
          <a:p>
            <a:pPr indent="0" lvl="0" marL="0" rtl="0" algn="l">
              <a:spcBef>
                <a:spcPts val="1600"/>
              </a:spcBef>
              <a:spcAft>
                <a:spcPts val="0"/>
              </a:spcAft>
              <a:buClr>
                <a:schemeClr val="dk1"/>
              </a:buClr>
              <a:buSzPts val="1100"/>
              <a:buFont typeface="Arial"/>
              <a:buNone/>
            </a:pPr>
            <a:r>
              <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Volatile. Применение</a:t>
            </a:r>
            <a:endParaRPr/>
          </a:p>
        </p:txBody>
      </p:sp>
      <p:sp>
        <p:nvSpPr>
          <p:cNvPr id="154" name="Google Shape;154;p29"/>
          <p:cNvSpPr txBox="1"/>
          <p:nvPr>
            <p:ph idx="1" type="body"/>
          </p:nvPr>
        </p:nvSpPr>
        <p:spPr>
          <a:xfrm>
            <a:off x="311700" y="647800"/>
            <a:ext cx="8520600" cy="4329900"/>
          </a:xfrm>
          <a:prstGeom prst="rect">
            <a:avLst/>
          </a:prstGeom>
        </p:spPr>
        <p:txBody>
          <a:bodyPr anchorCtr="0" anchor="t" bIns="91425" lIns="91425" spcFirstLastPara="1" rIns="91425" wrap="square" tIns="91425">
            <a:noAutofit/>
          </a:bodyPr>
          <a:lstStyle/>
          <a:p>
            <a:pPr indent="0" lvl="0" marL="0" rtl="0" algn="l">
              <a:spcBef>
                <a:spcPts val="2400"/>
              </a:spcBef>
              <a:spcAft>
                <a:spcPts val="0"/>
              </a:spcAft>
              <a:buNone/>
            </a:pPr>
            <a:r>
              <a:rPr lang="uk" sz="1200">
                <a:solidFill>
                  <a:srgbClr val="171717"/>
                </a:solidFill>
                <a:highlight>
                  <a:srgbClr val="FFFFFF"/>
                </a:highlight>
              </a:rPr>
              <a:t>Ключевое слово </a:t>
            </a:r>
            <a:r>
              <a:rPr lang="uk" sz="1000">
                <a:solidFill>
                  <a:srgbClr val="171717"/>
                </a:solidFill>
                <a:latin typeface="Consolas"/>
                <a:ea typeface="Consolas"/>
                <a:cs typeface="Consolas"/>
                <a:sym typeface="Consolas"/>
              </a:rPr>
              <a:t>volatile</a:t>
            </a:r>
            <a:r>
              <a:rPr lang="uk" sz="1200">
                <a:solidFill>
                  <a:srgbClr val="171717"/>
                </a:solidFill>
                <a:highlight>
                  <a:srgbClr val="FFFFFF"/>
                </a:highlight>
              </a:rPr>
              <a:t> может применяться к полям следующих типов:</a:t>
            </a:r>
            <a:endParaRPr sz="1200">
              <a:solidFill>
                <a:srgbClr val="171717"/>
              </a:solidFill>
              <a:highlight>
                <a:srgbClr val="FFFFFF"/>
              </a:highlight>
            </a:endParaRPr>
          </a:p>
          <a:p>
            <a:pPr indent="-304800" lvl="0" marL="825500" rtl="0" algn="l">
              <a:spcBef>
                <a:spcPts val="2400"/>
              </a:spcBef>
              <a:spcAft>
                <a:spcPts val="0"/>
              </a:spcAft>
              <a:buClr>
                <a:srgbClr val="171717"/>
              </a:buClr>
              <a:buSzPts val="1200"/>
              <a:buChar char="●"/>
            </a:pPr>
            <a:r>
              <a:rPr lang="uk" sz="1200">
                <a:solidFill>
                  <a:srgbClr val="171717"/>
                </a:solidFill>
                <a:highlight>
                  <a:srgbClr val="FFFFFF"/>
                </a:highlight>
              </a:rPr>
              <a:t>Ссылочные типы.</a:t>
            </a:r>
            <a:endParaRPr sz="1200">
              <a:solidFill>
                <a:srgbClr val="171717"/>
              </a:solidFill>
              <a:highlight>
                <a:srgbClr val="FFFFFF"/>
              </a:highlight>
            </a:endParaRPr>
          </a:p>
          <a:p>
            <a:pPr indent="-304800" lvl="0" marL="825500" rtl="0" algn="l">
              <a:spcBef>
                <a:spcPts val="0"/>
              </a:spcBef>
              <a:spcAft>
                <a:spcPts val="0"/>
              </a:spcAft>
              <a:buClr>
                <a:srgbClr val="171717"/>
              </a:buClr>
              <a:buSzPts val="1200"/>
              <a:buChar char="●"/>
            </a:pPr>
            <a:r>
              <a:rPr lang="uk" sz="1200">
                <a:solidFill>
                  <a:srgbClr val="171717"/>
                </a:solidFill>
                <a:highlight>
                  <a:srgbClr val="FFFFFF"/>
                </a:highlight>
              </a:rPr>
              <a:t>Типы указателей (в небезопасном контексте). Несмотря на то, что сам указатель может быть изменяемым, объект, на который он указывает, должен быть постоянным. Другими словами, объявить указатель на изменяемый объект невозможно.</a:t>
            </a:r>
            <a:endParaRPr sz="1200">
              <a:solidFill>
                <a:srgbClr val="171717"/>
              </a:solidFill>
              <a:highlight>
                <a:srgbClr val="FFFFFF"/>
              </a:highlight>
            </a:endParaRPr>
          </a:p>
          <a:p>
            <a:pPr indent="-304800" lvl="0" marL="825500" rtl="0" algn="l">
              <a:spcBef>
                <a:spcPts val="0"/>
              </a:spcBef>
              <a:spcAft>
                <a:spcPts val="0"/>
              </a:spcAft>
              <a:buClr>
                <a:srgbClr val="171717"/>
              </a:buClr>
              <a:buSzPts val="1200"/>
              <a:buChar char="●"/>
            </a:pPr>
            <a:r>
              <a:rPr lang="uk" sz="1200">
                <a:solidFill>
                  <a:srgbClr val="171717"/>
                </a:solidFill>
                <a:highlight>
                  <a:srgbClr val="FFFFFF"/>
                </a:highlight>
              </a:rPr>
              <a:t>Простые типы, например </a:t>
            </a:r>
            <a:r>
              <a:rPr lang="uk" sz="1000">
                <a:solidFill>
                  <a:srgbClr val="171717"/>
                </a:solidFill>
                <a:highlight>
                  <a:srgbClr val="FFFFFF"/>
                </a:highlight>
                <a:latin typeface="Consolas"/>
                <a:ea typeface="Consolas"/>
                <a:cs typeface="Consolas"/>
                <a:sym typeface="Consolas"/>
              </a:rPr>
              <a:t>sbyte</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byte</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short</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ushort</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int</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uint</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char</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float</a:t>
            </a:r>
            <a:r>
              <a:rPr lang="uk" sz="1200">
                <a:solidFill>
                  <a:srgbClr val="171717"/>
                </a:solidFill>
                <a:highlight>
                  <a:srgbClr val="FFFFFF"/>
                </a:highlight>
              </a:rPr>
              <a:t> и </a:t>
            </a:r>
            <a:r>
              <a:rPr lang="uk" sz="1000">
                <a:solidFill>
                  <a:srgbClr val="171717"/>
                </a:solidFill>
                <a:highlight>
                  <a:srgbClr val="FFFFFF"/>
                </a:highlight>
                <a:latin typeface="Consolas"/>
                <a:ea typeface="Consolas"/>
                <a:cs typeface="Consolas"/>
                <a:sym typeface="Consolas"/>
              </a:rPr>
              <a:t>bool</a:t>
            </a:r>
            <a:r>
              <a:rPr lang="uk" sz="1200">
                <a:solidFill>
                  <a:srgbClr val="171717"/>
                </a:solidFill>
                <a:highlight>
                  <a:srgbClr val="FFFFFF"/>
                </a:highlight>
              </a:rPr>
              <a:t>.</a:t>
            </a:r>
            <a:endParaRPr sz="1200">
              <a:solidFill>
                <a:srgbClr val="171717"/>
              </a:solidFill>
              <a:highlight>
                <a:srgbClr val="FFFFFF"/>
              </a:highlight>
            </a:endParaRPr>
          </a:p>
          <a:p>
            <a:pPr indent="-304800" lvl="0" marL="825500" rtl="0" algn="l">
              <a:spcBef>
                <a:spcPts val="0"/>
              </a:spcBef>
              <a:spcAft>
                <a:spcPts val="0"/>
              </a:spcAft>
              <a:buClr>
                <a:srgbClr val="171717"/>
              </a:buClr>
              <a:buSzPts val="1200"/>
              <a:buChar char="●"/>
            </a:pPr>
            <a:r>
              <a:rPr lang="uk" sz="1200">
                <a:solidFill>
                  <a:srgbClr val="171717"/>
                </a:solidFill>
                <a:highlight>
                  <a:srgbClr val="FFFFFF"/>
                </a:highlight>
              </a:rPr>
              <a:t>Тип </a:t>
            </a:r>
            <a:r>
              <a:rPr lang="uk" sz="1000">
                <a:solidFill>
                  <a:srgbClr val="171717"/>
                </a:solidFill>
                <a:highlight>
                  <a:srgbClr val="FFFFFF"/>
                </a:highlight>
                <a:latin typeface="Consolas"/>
                <a:ea typeface="Consolas"/>
                <a:cs typeface="Consolas"/>
                <a:sym typeface="Consolas"/>
              </a:rPr>
              <a:t>enum</a:t>
            </a:r>
            <a:r>
              <a:rPr lang="uk" sz="1200">
                <a:solidFill>
                  <a:srgbClr val="171717"/>
                </a:solidFill>
                <a:highlight>
                  <a:srgbClr val="FFFFFF"/>
                </a:highlight>
              </a:rPr>
              <a:t> с одним из следующих базовых типов: </a:t>
            </a:r>
            <a:r>
              <a:rPr lang="uk" sz="1000">
                <a:solidFill>
                  <a:srgbClr val="171717"/>
                </a:solidFill>
                <a:highlight>
                  <a:srgbClr val="FFFFFF"/>
                </a:highlight>
                <a:latin typeface="Consolas"/>
                <a:ea typeface="Consolas"/>
                <a:cs typeface="Consolas"/>
                <a:sym typeface="Consolas"/>
              </a:rPr>
              <a:t>byte</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sbyte</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short</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ushort</a:t>
            </a:r>
            <a:r>
              <a:rPr lang="uk" sz="1200">
                <a:solidFill>
                  <a:srgbClr val="171717"/>
                </a:solidFill>
                <a:highlight>
                  <a:srgbClr val="FFFFFF"/>
                </a:highlight>
              </a:rPr>
              <a:t>, </a:t>
            </a:r>
            <a:r>
              <a:rPr lang="uk" sz="1000">
                <a:solidFill>
                  <a:srgbClr val="171717"/>
                </a:solidFill>
                <a:highlight>
                  <a:srgbClr val="FFFFFF"/>
                </a:highlight>
                <a:latin typeface="Consolas"/>
                <a:ea typeface="Consolas"/>
                <a:cs typeface="Consolas"/>
                <a:sym typeface="Consolas"/>
              </a:rPr>
              <a:t>int</a:t>
            </a:r>
            <a:r>
              <a:rPr lang="uk" sz="1200">
                <a:solidFill>
                  <a:srgbClr val="171717"/>
                </a:solidFill>
                <a:highlight>
                  <a:srgbClr val="FFFFFF"/>
                </a:highlight>
              </a:rPr>
              <a:t> или </a:t>
            </a:r>
            <a:r>
              <a:rPr lang="uk" sz="1000">
                <a:solidFill>
                  <a:srgbClr val="171717"/>
                </a:solidFill>
                <a:highlight>
                  <a:srgbClr val="FFFFFF"/>
                </a:highlight>
                <a:latin typeface="Consolas"/>
                <a:ea typeface="Consolas"/>
                <a:cs typeface="Consolas"/>
                <a:sym typeface="Consolas"/>
              </a:rPr>
              <a:t>uint</a:t>
            </a:r>
            <a:r>
              <a:rPr lang="uk" sz="1200">
                <a:solidFill>
                  <a:srgbClr val="171717"/>
                </a:solidFill>
                <a:highlight>
                  <a:srgbClr val="FFFFFF"/>
                </a:highlight>
              </a:rPr>
              <a:t>.</a:t>
            </a:r>
            <a:endParaRPr sz="1200">
              <a:solidFill>
                <a:srgbClr val="171717"/>
              </a:solidFill>
              <a:highlight>
                <a:srgbClr val="FFFFFF"/>
              </a:highlight>
            </a:endParaRPr>
          </a:p>
          <a:p>
            <a:pPr indent="-304800" lvl="0" marL="825500" rtl="0" algn="l">
              <a:spcBef>
                <a:spcPts val="0"/>
              </a:spcBef>
              <a:spcAft>
                <a:spcPts val="0"/>
              </a:spcAft>
              <a:buClr>
                <a:srgbClr val="171717"/>
              </a:buClr>
              <a:buSzPts val="1200"/>
              <a:buChar char="●"/>
            </a:pPr>
            <a:r>
              <a:rPr lang="uk" sz="1200">
                <a:solidFill>
                  <a:srgbClr val="171717"/>
                </a:solidFill>
                <a:highlight>
                  <a:srgbClr val="FFFFFF"/>
                </a:highlight>
              </a:rPr>
              <a:t>Параметры универсального типа называются ссылочными типами.</a:t>
            </a:r>
            <a:endParaRPr sz="1200">
              <a:solidFill>
                <a:srgbClr val="171717"/>
              </a:solidFill>
              <a:highlight>
                <a:srgbClr val="FFFFFF"/>
              </a:highlight>
            </a:endParaRPr>
          </a:p>
          <a:p>
            <a:pPr indent="-304800" lvl="0" marL="825500" rtl="0" algn="l">
              <a:spcBef>
                <a:spcPts val="0"/>
              </a:spcBef>
              <a:spcAft>
                <a:spcPts val="0"/>
              </a:spcAft>
              <a:buClr>
                <a:srgbClr val="171717"/>
              </a:buClr>
              <a:buSzPts val="1200"/>
              <a:buChar char="●"/>
            </a:pPr>
            <a:r>
              <a:rPr lang="uk" sz="1200">
                <a:solidFill>
                  <a:schemeClr val="hlink"/>
                </a:solidFill>
                <a:highlight>
                  <a:srgbClr val="FFFFFF"/>
                </a:highlight>
                <a:uFill>
                  <a:noFill/>
                </a:uFill>
                <a:hlinkClick r:id="rId3"/>
              </a:rPr>
              <a:t>IntPtr</a:t>
            </a:r>
            <a:r>
              <a:rPr lang="uk" sz="1200">
                <a:solidFill>
                  <a:srgbClr val="171717"/>
                </a:solidFill>
                <a:highlight>
                  <a:srgbClr val="FFFFFF"/>
                </a:highlight>
              </a:rPr>
              <a:t> и </a:t>
            </a:r>
            <a:r>
              <a:rPr lang="uk" sz="1200">
                <a:solidFill>
                  <a:schemeClr val="hlink"/>
                </a:solidFill>
                <a:highlight>
                  <a:srgbClr val="FFFFFF"/>
                </a:highlight>
                <a:uFill>
                  <a:noFill/>
                </a:uFill>
                <a:hlinkClick r:id="rId4"/>
              </a:rPr>
              <a:t>UIntPtr</a:t>
            </a:r>
            <a:r>
              <a:rPr lang="uk" sz="1200">
                <a:solidFill>
                  <a:srgbClr val="171717"/>
                </a:solidFill>
                <a:highlight>
                  <a:srgbClr val="FFFFFF"/>
                </a:highlight>
              </a:rPr>
              <a:t>.</a:t>
            </a:r>
            <a:endParaRPr sz="1200">
              <a:solidFill>
                <a:srgbClr val="171717"/>
              </a:solidFill>
              <a:highlight>
                <a:srgbClr val="FFFFFF"/>
              </a:highlight>
            </a:endParaRPr>
          </a:p>
          <a:p>
            <a:pPr indent="0" lvl="0" marL="0" rtl="0" algn="l">
              <a:spcBef>
                <a:spcPts val="2400"/>
              </a:spcBef>
              <a:spcAft>
                <a:spcPts val="0"/>
              </a:spcAft>
              <a:buNone/>
            </a:pPr>
            <a:r>
              <a:rPr lang="uk" sz="1200">
                <a:solidFill>
                  <a:srgbClr val="171717"/>
                </a:solidFill>
                <a:highlight>
                  <a:srgbClr val="FFFFFF"/>
                </a:highlight>
              </a:rPr>
              <a:t>Другие типы, включая double и long, нельзя снабдить модификатором volatile, потому что для них не гарантируется атомарность операций чтения и записи. Чтобы защитить многопотоковый доступ к полям таких типов, используйте члены класса </a:t>
            </a:r>
            <a:r>
              <a:rPr b="1" lang="uk" sz="1200">
                <a:solidFill>
                  <a:srgbClr val="171717"/>
                </a:solidFill>
                <a:highlight>
                  <a:srgbClr val="FFFFFF"/>
                </a:highlight>
              </a:rPr>
              <a:t>Interlocked</a:t>
            </a:r>
            <a:r>
              <a:rPr lang="uk" sz="1200">
                <a:solidFill>
                  <a:srgbClr val="171717"/>
                </a:solidFill>
                <a:highlight>
                  <a:srgbClr val="FFFFFF"/>
                </a:highlight>
              </a:rPr>
              <a:t> или защиту доступа с помощью инструкции </a:t>
            </a:r>
            <a:r>
              <a:rPr b="1" lang="uk" sz="1200">
                <a:solidFill>
                  <a:srgbClr val="171717"/>
                </a:solidFill>
                <a:highlight>
                  <a:srgbClr val="FFFFFF"/>
                </a:highlight>
              </a:rPr>
              <a:t>lock.</a:t>
            </a:r>
            <a:endParaRPr b="1" sz="1200">
              <a:solidFill>
                <a:srgbClr val="171717"/>
              </a:solidFill>
              <a:highlight>
                <a:srgbClr val="FFFFFF"/>
              </a:highlight>
            </a:endParaRPr>
          </a:p>
          <a:p>
            <a:pPr indent="0" lvl="0" marL="0" rtl="0" algn="l">
              <a:spcBef>
                <a:spcPts val="2400"/>
              </a:spcBef>
              <a:spcAft>
                <a:spcPts val="0"/>
              </a:spcAft>
              <a:buNone/>
            </a:pPr>
            <a:r>
              <a:rPr lang="uk" sz="1200">
                <a:solidFill>
                  <a:srgbClr val="171717"/>
                </a:solidFill>
                <a:highlight>
                  <a:srgbClr val="FFFFFF"/>
                </a:highlight>
              </a:rPr>
              <a:t>Ключевое слово volatile можно применять </a:t>
            </a:r>
            <a:r>
              <a:rPr b="1" lang="uk" sz="1200">
                <a:solidFill>
                  <a:srgbClr val="171717"/>
                </a:solidFill>
                <a:highlight>
                  <a:srgbClr val="FFFFFF"/>
                </a:highlight>
              </a:rPr>
              <a:t>только к полям class или struct.</a:t>
            </a:r>
            <a:r>
              <a:rPr lang="uk" sz="1200">
                <a:solidFill>
                  <a:srgbClr val="171717"/>
                </a:solidFill>
                <a:highlight>
                  <a:srgbClr val="FFFFFF"/>
                </a:highlight>
              </a:rPr>
              <a:t> Локальные переменные не могут объявляться как volatile.</a:t>
            </a:r>
            <a:endParaRPr sz="1200">
              <a:solidFill>
                <a:srgbClr val="171717"/>
              </a:solidFill>
              <a:highlight>
                <a:srgbClr val="FFFFFF"/>
              </a:highlight>
            </a:endParaRPr>
          </a:p>
          <a:p>
            <a:pPr indent="0" lvl="0" marL="0" rtl="0" algn="l">
              <a:spcBef>
                <a:spcPts val="2400"/>
              </a:spcBef>
              <a:spcAft>
                <a:spcPts val="0"/>
              </a:spcAft>
              <a:buNone/>
            </a:pPr>
            <a:r>
              <a:t/>
            </a:r>
            <a:endParaRPr sz="1200">
              <a:solidFill>
                <a:srgbClr val="171717"/>
              </a:solidFill>
              <a:highlight>
                <a:srgbClr val="FFFFFF"/>
              </a:highlight>
            </a:endParaRPr>
          </a:p>
          <a:p>
            <a:pPr indent="0" lvl="0" marL="0" rtl="0" algn="l">
              <a:spcBef>
                <a:spcPts val="2400"/>
              </a:spcBef>
              <a:spcAft>
                <a:spcPts val="0"/>
              </a:spcAft>
              <a:buClr>
                <a:schemeClr val="dk1"/>
              </a:buClr>
              <a:buSzPts val="1100"/>
              <a:buFont typeface="Arial"/>
              <a:buNone/>
            </a:pPr>
            <a:r>
              <a:t/>
            </a:r>
            <a:endParaRPr sz="1400">
              <a:solidFill>
                <a:srgbClr val="000000"/>
              </a:solidFill>
            </a:endParaRPr>
          </a:p>
          <a:p>
            <a:pPr indent="0" lvl="0" marL="0" rtl="0" algn="l">
              <a:spcBef>
                <a:spcPts val="1600"/>
              </a:spcBef>
              <a:spcAft>
                <a:spcPts val="0"/>
              </a:spcAft>
              <a:buClr>
                <a:schemeClr val="dk1"/>
              </a:buClr>
              <a:buSzPts val="1100"/>
              <a:buFont typeface="Arial"/>
              <a:buNone/>
            </a:pPr>
            <a:r>
              <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30"/>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Многопоточность. Lock</a:t>
            </a:r>
            <a:endParaRPr/>
          </a:p>
        </p:txBody>
      </p:sp>
      <p:sp>
        <p:nvSpPr>
          <p:cNvPr id="160" name="Google Shape;160;p30"/>
          <p:cNvSpPr txBox="1"/>
          <p:nvPr>
            <p:ph idx="1" type="body"/>
          </p:nvPr>
        </p:nvSpPr>
        <p:spPr>
          <a:xfrm>
            <a:off x="311700" y="572700"/>
            <a:ext cx="8520600" cy="427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sz="1200">
                <a:solidFill>
                  <a:srgbClr val="171717"/>
                </a:solidFill>
                <a:highlight>
                  <a:srgbClr val="FFFFFF"/>
                </a:highlight>
              </a:rPr>
              <a:t>Оператор lock получает взаимоисключающую блокировку заданного объекта перед выполнением определенных операторов, а затем снимает блокировку. Во время блокировки поток, удерживающий блокировку, может снова поставить и снять блокировку. Любой другой поток не может получить блокировку и ожидает ее снятия.</a:t>
            </a:r>
            <a:br>
              <a:rPr lang="uk" sz="1200">
                <a:solidFill>
                  <a:srgbClr val="171717"/>
                </a:solidFill>
                <a:highlight>
                  <a:srgbClr val="FFFFFF"/>
                </a:highlight>
              </a:rPr>
            </a:br>
            <a:br>
              <a:rPr lang="uk" sz="1200">
                <a:solidFill>
                  <a:srgbClr val="171717"/>
                </a:solidFill>
                <a:highlight>
                  <a:srgbClr val="FFFFFF"/>
                </a:highlight>
              </a:rPr>
            </a:br>
            <a:r>
              <a:rPr lang="uk" sz="1200">
                <a:solidFill>
                  <a:srgbClr val="171717"/>
                </a:solidFill>
                <a:highlight>
                  <a:srgbClr val="FFFFFF"/>
                </a:highlight>
              </a:rPr>
              <a:t>При синхронизации доступа потоков к общему ресурсу блокируйте выделенный экземпляр объекта (например, private readonly object balanceLock = new object();) или другой экземпляр, который, скорее всего, не будет использоваться как объект блокировки другими частями кода. Не используйте один и тот же экземпляр объекта блокировки для разных общих ресурсов: это может привести к взаимоблокировке или состязанию при блокировке. В особенности избегайте использования следующих объектов в качестве объектов блокировки:</a:t>
            </a:r>
            <a:endParaRPr sz="1200">
              <a:solidFill>
                <a:srgbClr val="171717"/>
              </a:solidFill>
              <a:highlight>
                <a:srgbClr val="FFFFFF"/>
              </a:highlight>
            </a:endParaRPr>
          </a:p>
          <a:p>
            <a:pPr indent="-304800" lvl="0" marL="457200" rtl="0" algn="l">
              <a:spcBef>
                <a:spcPts val="1600"/>
              </a:spcBef>
              <a:spcAft>
                <a:spcPts val="0"/>
              </a:spcAft>
              <a:buClr>
                <a:srgbClr val="171717"/>
              </a:buClr>
              <a:buSzPts val="1200"/>
              <a:buChar char="●"/>
            </a:pPr>
            <a:r>
              <a:rPr b="1" lang="uk" sz="1200">
                <a:solidFill>
                  <a:srgbClr val="171717"/>
                </a:solidFill>
                <a:highlight>
                  <a:srgbClr val="FFFFFF"/>
                </a:highlight>
              </a:rPr>
              <a:t>this</a:t>
            </a:r>
            <a:r>
              <a:rPr lang="uk" sz="1200">
                <a:solidFill>
                  <a:srgbClr val="171717"/>
                </a:solidFill>
                <a:highlight>
                  <a:srgbClr val="FFFFFF"/>
                </a:highlight>
              </a:rPr>
              <a:t>, так как он может использоваться вызывающими объектами как блокировка;</a:t>
            </a:r>
            <a:endParaRPr sz="1200">
              <a:solidFill>
                <a:srgbClr val="171717"/>
              </a:solidFill>
              <a:highlight>
                <a:srgbClr val="FFFFFF"/>
              </a:highlight>
            </a:endParaRPr>
          </a:p>
          <a:p>
            <a:pPr indent="-304800" lvl="0" marL="457200" rtl="0" algn="l">
              <a:spcBef>
                <a:spcPts val="0"/>
              </a:spcBef>
              <a:spcAft>
                <a:spcPts val="0"/>
              </a:spcAft>
              <a:buClr>
                <a:srgbClr val="171717"/>
              </a:buClr>
              <a:buSzPts val="1200"/>
              <a:buChar char="●"/>
            </a:pPr>
            <a:r>
              <a:rPr lang="uk" sz="1200">
                <a:solidFill>
                  <a:srgbClr val="171717"/>
                </a:solidFill>
                <a:highlight>
                  <a:srgbClr val="FFFFFF"/>
                </a:highlight>
              </a:rPr>
              <a:t>экземпляров Type, так как их может получать оператор typeof или отражение;</a:t>
            </a:r>
            <a:endParaRPr sz="1200">
              <a:solidFill>
                <a:srgbClr val="171717"/>
              </a:solidFill>
              <a:highlight>
                <a:srgbClr val="FFFFFF"/>
              </a:highlight>
            </a:endParaRPr>
          </a:p>
          <a:p>
            <a:pPr indent="-304800" lvl="0" marL="457200" rtl="0" algn="l">
              <a:spcBef>
                <a:spcPts val="0"/>
              </a:spcBef>
              <a:spcAft>
                <a:spcPts val="0"/>
              </a:spcAft>
              <a:buClr>
                <a:srgbClr val="171717"/>
              </a:buClr>
              <a:buSzPts val="1200"/>
              <a:buChar char="●"/>
            </a:pPr>
            <a:r>
              <a:rPr lang="uk" sz="1200">
                <a:solidFill>
                  <a:srgbClr val="171717"/>
                </a:solidFill>
                <a:highlight>
                  <a:srgbClr val="FFFFFF"/>
                </a:highlight>
              </a:rPr>
              <a:t>строковых экземпляров, включая строковые литералы, так как они могут быть интернированы.</a:t>
            </a:r>
            <a:endParaRPr sz="1200">
              <a:solidFill>
                <a:srgbClr val="171717"/>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31"/>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Многопоточность. Lock</a:t>
            </a:r>
            <a:endParaRPr/>
          </a:p>
        </p:txBody>
      </p:sp>
      <p:sp>
        <p:nvSpPr>
          <p:cNvPr id="166" name="Google Shape;166;p31"/>
          <p:cNvSpPr txBox="1"/>
          <p:nvPr>
            <p:ph idx="1" type="body"/>
          </p:nvPr>
        </p:nvSpPr>
        <p:spPr>
          <a:xfrm>
            <a:off x="311700" y="572700"/>
            <a:ext cx="8520600" cy="4279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200">
              <a:solidFill>
                <a:srgbClr val="171717"/>
              </a:solidFill>
              <a:highlight>
                <a:srgbClr val="FFFFFF"/>
              </a:highlight>
            </a:endParaRPr>
          </a:p>
        </p:txBody>
      </p:sp>
      <p:pic>
        <p:nvPicPr>
          <p:cNvPr id="167" name="Google Shape;167;p31"/>
          <p:cNvPicPr preferRelativeResize="0"/>
          <p:nvPr/>
        </p:nvPicPr>
        <p:blipFill>
          <a:blip r:embed="rId3">
            <a:alphaModFix/>
          </a:blip>
          <a:stretch>
            <a:fillRect/>
          </a:stretch>
        </p:blipFill>
        <p:spPr>
          <a:xfrm>
            <a:off x="311700" y="572700"/>
            <a:ext cx="2628900" cy="1047750"/>
          </a:xfrm>
          <a:prstGeom prst="rect">
            <a:avLst/>
          </a:prstGeom>
          <a:noFill/>
          <a:ln>
            <a:noFill/>
          </a:ln>
        </p:spPr>
      </p:pic>
      <p:pic>
        <p:nvPicPr>
          <p:cNvPr id="168" name="Google Shape;168;p31"/>
          <p:cNvPicPr preferRelativeResize="0"/>
          <p:nvPr/>
        </p:nvPicPr>
        <p:blipFill>
          <a:blip r:embed="rId4">
            <a:alphaModFix/>
          </a:blip>
          <a:stretch>
            <a:fillRect/>
          </a:stretch>
        </p:blipFill>
        <p:spPr>
          <a:xfrm>
            <a:off x="311688" y="2099163"/>
            <a:ext cx="6296025" cy="2752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uk">
                <a:solidFill>
                  <a:srgbClr val="000000"/>
                </a:solidFill>
              </a:rPr>
              <a:t>При запуске процесса среда CLR автоматически создает один передний поток для выполнения кода приложения. Вместе с основным потоком переднего плана процесс может создать один или несколько потоков для выполнения части программного кода, связанного с процессом. Эти потоки могут выполняться как на переднем плане, так и в фоновом режиме. Кроме того, можно использовать класс </a:t>
            </a:r>
            <a:r>
              <a:rPr b="1" lang="uk">
                <a:solidFill>
                  <a:srgbClr val="000000"/>
                </a:solidFill>
              </a:rPr>
              <a:t>ThreadPool</a:t>
            </a:r>
            <a:r>
              <a:rPr lang="uk">
                <a:solidFill>
                  <a:srgbClr val="000000"/>
                </a:solidFill>
              </a:rPr>
              <a:t> для выполнения кода в рабочих потоках, управляемых средой CLR.</a:t>
            </a:r>
            <a:endParaRPr>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32"/>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Многопоточность. Lock</a:t>
            </a:r>
            <a:endParaRPr/>
          </a:p>
        </p:txBody>
      </p:sp>
      <p:sp>
        <p:nvSpPr>
          <p:cNvPr id="174" name="Google Shape;174;p32"/>
          <p:cNvSpPr txBox="1"/>
          <p:nvPr>
            <p:ph idx="1" type="body"/>
          </p:nvPr>
        </p:nvSpPr>
        <p:spPr>
          <a:xfrm>
            <a:off x="311700" y="572700"/>
            <a:ext cx="8520600" cy="4279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200">
              <a:solidFill>
                <a:srgbClr val="171717"/>
              </a:solidFill>
              <a:highlight>
                <a:srgbClr val="FFFFFF"/>
              </a:highlight>
            </a:endParaRPr>
          </a:p>
        </p:txBody>
      </p:sp>
      <p:pic>
        <p:nvPicPr>
          <p:cNvPr id="175" name="Google Shape;175;p32"/>
          <p:cNvPicPr preferRelativeResize="0"/>
          <p:nvPr/>
        </p:nvPicPr>
        <p:blipFill>
          <a:blip r:embed="rId3">
            <a:alphaModFix/>
          </a:blip>
          <a:stretch>
            <a:fillRect/>
          </a:stretch>
        </p:blipFill>
        <p:spPr>
          <a:xfrm>
            <a:off x="311700" y="572700"/>
            <a:ext cx="2628900" cy="1047750"/>
          </a:xfrm>
          <a:prstGeom prst="rect">
            <a:avLst/>
          </a:prstGeom>
          <a:noFill/>
          <a:ln>
            <a:noFill/>
          </a:ln>
        </p:spPr>
      </p:pic>
      <p:pic>
        <p:nvPicPr>
          <p:cNvPr id="176" name="Google Shape;176;p32"/>
          <p:cNvPicPr preferRelativeResize="0"/>
          <p:nvPr/>
        </p:nvPicPr>
        <p:blipFill>
          <a:blip r:embed="rId4">
            <a:alphaModFix/>
          </a:blip>
          <a:stretch>
            <a:fillRect/>
          </a:stretch>
        </p:blipFill>
        <p:spPr>
          <a:xfrm>
            <a:off x="311688" y="2099163"/>
            <a:ext cx="6296025" cy="27527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3"/>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Семафор. </a:t>
            </a:r>
            <a:endParaRPr/>
          </a:p>
        </p:txBody>
      </p:sp>
      <p:sp>
        <p:nvSpPr>
          <p:cNvPr id="182" name="Google Shape;182;p33"/>
          <p:cNvSpPr txBox="1"/>
          <p:nvPr>
            <p:ph idx="1" type="body"/>
          </p:nvPr>
        </p:nvSpPr>
        <p:spPr>
          <a:xfrm>
            <a:off x="311700" y="572700"/>
            <a:ext cx="8520600" cy="427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uk" sz="1200">
                <a:solidFill>
                  <a:srgbClr val="171717"/>
                </a:solidFill>
                <a:highlight>
                  <a:srgbClr val="FFFFFF"/>
                </a:highlight>
              </a:rPr>
              <a:t>public sealed class Semaphore : System.Threading.WaitHandle</a:t>
            </a:r>
            <a:endParaRPr b="1" sz="1200">
              <a:solidFill>
                <a:srgbClr val="171717"/>
              </a:solidFill>
              <a:highlight>
                <a:srgbClr val="FFFFFF"/>
              </a:highlight>
            </a:endParaRPr>
          </a:p>
          <a:p>
            <a:pPr indent="0" lvl="0" marL="0" rtl="0" algn="l">
              <a:spcBef>
                <a:spcPts val="1600"/>
              </a:spcBef>
              <a:spcAft>
                <a:spcPts val="0"/>
              </a:spcAft>
              <a:buNone/>
            </a:pPr>
            <a:r>
              <a:rPr lang="uk" sz="1200">
                <a:solidFill>
                  <a:srgbClr val="171717"/>
                </a:solidFill>
                <a:highlight>
                  <a:srgbClr val="FFFFFF"/>
                </a:highlight>
              </a:rPr>
              <a:t>Ограничивает число потоков, которые могут одновременно обращаться к ресурсу или пулу ресурсов.</a:t>
            </a:r>
            <a:br>
              <a:rPr lang="uk" sz="1200">
                <a:solidFill>
                  <a:srgbClr val="171717"/>
                </a:solidFill>
                <a:highlight>
                  <a:srgbClr val="FFFFFF"/>
                </a:highlight>
              </a:rPr>
            </a:br>
            <a:br>
              <a:rPr lang="uk" sz="1200">
                <a:solidFill>
                  <a:srgbClr val="171717"/>
                </a:solidFill>
                <a:highlight>
                  <a:srgbClr val="FFFFFF"/>
                </a:highlight>
              </a:rPr>
            </a:br>
            <a:r>
              <a:rPr lang="uk" sz="1200">
                <a:solidFill>
                  <a:srgbClr val="171717"/>
                </a:solidFill>
                <a:highlight>
                  <a:srgbClr val="FFFFFF"/>
                </a:highlight>
              </a:rPr>
              <a:t>Потоки вводят семафор, вызывая метод WaitOne, который наследуется от класса WaitHandle, и освобождает семафор, вызывая метод Release.</a:t>
            </a:r>
            <a:endParaRPr sz="1200">
              <a:solidFill>
                <a:srgbClr val="171717"/>
              </a:solidFill>
              <a:highlight>
                <a:srgbClr val="FFFFFF"/>
              </a:highlight>
            </a:endParaRPr>
          </a:p>
          <a:p>
            <a:pPr indent="0" lvl="0" marL="0" rtl="0" algn="l">
              <a:spcBef>
                <a:spcPts val="1600"/>
              </a:spcBef>
              <a:spcAft>
                <a:spcPts val="0"/>
              </a:spcAft>
              <a:buClr>
                <a:schemeClr val="dk1"/>
              </a:buClr>
              <a:buSzPts val="1100"/>
              <a:buFont typeface="Arial"/>
              <a:buNone/>
            </a:pPr>
            <a:r>
              <a:rPr lang="uk" sz="1200">
                <a:solidFill>
                  <a:srgbClr val="171717"/>
                </a:solidFill>
                <a:highlight>
                  <a:srgbClr val="FFFFFF"/>
                </a:highlight>
              </a:rPr>
              <a:t>Счетчик для семафора уменьшается каждый раз, когда поток входит в семафор, и увеличивается, когда поток освобождает семафор. Если значение счетчика равно нулю, последующие запросы блокируются до освобождения семафора другими потоками. Когда семафор освобожден всеми потоками, счетчик будет иметь максимальное значение, указанное при создании семафора.</a:t>
            </a:r>
            <a:endParaRPr sz="1200">
              <a:solidFill>
                <a:srgbClr val="171717"/>
              </a:solidFill>
              <a:highlight>
                <a:srgbClr val="FFFFFF"/>
              </a:highlight>
            </a:endParaRPr>
          </a:p>
          <a:p>
            <a:pPr indent="0" lvl="0" marL="0" rtl="0" algn="l">
              <a:spcBef>
                <a:spcPts val="1600"/>
              </a:spcBef>
              <a:spcAft>
                <a:spcPts val="0"/>
              </a:spcAft>
              <a:buNone/>
            </a:pPr>
            <a:r>
              <a:rPr lang="uk" sz="1200">
                <a:solidFill>
                  <a:srgbClr val="171717"/>
                </a:solidFill>
                <a:highlight>
                  <a:srgbClr val="FFFFFF"/>
                </a:highlight>
              </a:rPr>
              <a:t>Нет гарантированного порядка, например FIFO или ЛИФО, в котором заблокированные потоки вводят семафор.</a:t>
            </a:r>
            <a:endParaRPr sz="1200">
              <a:solidFill>
                <a:srgbClr val="171717"/>
              </a:solidFill>
              <a:highlight>
                <a:srgbClr val="FFFFFF"/>
              </a:highlight>
            </a:endParaRPr>
          </a:p>
          <a:p>
            <a:pPr indent="0" lvl="0" marL="0" rtl="0" algn="l">
              <a:spcBef>
                <a:spcPts val="1600"/>
              </a:spcBef>
              <a:spcAft>
                <a:spcPts val="1600"/>
              </a:spcAft>
              <a:buNone/>
            </a:pPr>
            <a:r>
              <a:rPr lang="uk" sz="1200">
                <a:solidFill>
                  <a:srgbClr val="171717"/>
                </a:solidFill>
                <a:highlight>
                  <a:srgbClr val="FFFFFF"/>
                </a:highlight>
              </a:rPr>
              <a:t>Локальный семафор существует только в пределах процесса. Его может использовать любой поток в вашем процессе, имеющий ссылку на локальный объект Semaphore. Каждый объект Semaphore является отдельным локальным семафором.</a:t>
            </a:r>
            <a:endParaRPr sz="1200">
              <a:solidFill>
                <a:srgbClr val="171717"/>
              </a:solidFill>
              <a:highlight>
                <a:srgbClr val="FFFFFF"/>
              </a:high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4"/>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Mutex</a:t>
            </a:r>
            <a:endParaRPr/>
          </a:p>
        </p:txBody>
      </p:sp>
      <p:sp>
        <p:nvSpPr>
          <p:cNvPr id="188" name="Google Shape;188;p34"/>
          <p:cNvSpPr txBox="1"/>
          <p:nvPr>
            <p:ph idx="1" type="body"/>
          </p:nvPr>
        </p:nvSpPr>
        <p:spPr>
          <a:xfrm>
            <a:off x="311700" y="572700"/>
            <a:ext cx="8520600" cy="427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uk" sz="1200">
                <a:solidFill>
                  <a:srgbClr val="171717"/>
                </a:solidFill>
                <a:highlight>
                  <a:srgbClr val="FFFFFF"/>
                </a:highlight>
              </a:rPr>
              <a:t>public sealed class Mutex : System.Threading.WaitHandle</a:t>
            </a:r>
            <a:endParaRPr b="1" sz="1200">
              <a:solidFill>
                <a:srgbClr val="171717"/>
              </a:solidFill>
              <a:highlight>
                <a:srgbClr val="FFFFFF"/>
              </a:highlight>
            </a:endParaRPr>
          </a:p>
          <a:p>
            <a:pPr indent="0" lvl="0" marL="0" rtl="0" algn="l">
              <a:spcBef>
                <a:spcPts val="1600"/>
              </a:spcBef>
              <a:spcAft>
                <a:spcPts val="1600"/>
              </a:spcAft>
              <a:buNone/>
            </a:pPr>
            <a:r>
              <a:rPr lang="uk" sz="1200">
                <a:solidFill>
                  <a:srgbClr val="171717"/>
                </a:solidFill>
                <a:highlight>
                  <a:srgbClr val="FFFFFF"/>
                </a:highlight>
              </a:rPr>
              <a:t>Когда двум или более потокам требуется одновременный доступ к общему ресурсу, системе необходим механизм синхронизации, гарантирующий, что ресурс будет использоваться только одним потоком в каждый момент времени. Mutex — это примитив синхронизации, предоставляющий эксклюзивный доступ к общему ресурсу только одному потоку. Если поток получает мьютекс, второй поток, желающий получить этот мьютекс, приостанавливается до тех пор, пока первый поток не освободит мьютекс.</a:t>
            </a:r>
            <a:br>
              <a:rPr lang="uk" sz="1200">
                <a:solidFill>
                  <a:srgbClr val="171717"/>
                </a:solidFill>
                <a:highlight>
                  <a:srgbClr val="FFFFFF"/>
                </a:highlight>
              </a:rPr>
            </a:br>
            <a:br>
              <a:rPr lang="uk" sz="1200">
                <a:solidFill>
                  <a:srgbClr val="171717"/>
                </a:solidFill>
                <a:highlight>
                  <a:srgbClr val="FFFFFF"/>
                </a:highlight>
              </a:rPr>
            </a:br>
            <a:r>
              <a:rPr lang="uk" sz="1200">
                <a:solidFill>
                  <a:srgbClr val="171717"/>
                </a:solidFill>
                <a:highlight>
                  <a:srgbClr val="FFFFFF"/>
                </a:highlight>
              </a:rPr>
              <a:t>Класс Mutex обеспечивает идентификацию потоков, поэтому мьютекс может быть освобожден только потоком, который его получил. В отличие от этого, класс Semaphore не применяет удостоверение потока. Мьютекс также может передаваться через границы домена приложения.</a:t>
            </a:r>
            <a:endParaRPr sz="1200">
              <a:solidFill>
                <a:srgbClr val="171717"/>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Timer</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solidFill>
                <a:srgbClr val="000000"/>
              </a:solidFill>
            </a:endParaRPr>
          </a:p>
        </p:txBody>
      </p:sp>
      <p:pic>
        <p:nvPicPr>
          <p:cNvPr id="68" name="Google Shape;68;p15"/>
          <p:cNvPicPr preferRelativeResize="0"/>
          <p:nvPr/>
        </p:nvPicPr>
        <p:blipFill>
          <a:blip r:embed="rId3">
            <a:alphaModFix/>
          </a:blip>
          <a:stretch>
            <a:fillRect/>
          </a:stretch>
        </p:blipFill>
        <p:spPr>
          <a:xfrm>
            <a:off x="2115419" y="0"/>
            <a:ext cx="5371913"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 Static Members</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4292E"/>
              </a:buClr>
              <a:buSzPts val="1800"/>
              <a:buChar char="●"/>
            </a:pPr>
            <a:r>
              <a:rPr lang="uk">
                <a:solidFill>
                  <a:srgbClr val="24292E"/>
                </a:solidFill>
                <a:highlight>
                  <a:srgbClr val="FFFFFF"/>
                </a:highlight>
              </a:rPr>
              <a:t>(static) CurrentContext контекст выполнения потока</a:t>
            </a:r>
            <a:endParaRPr>
              <a:solidFill>
                <a:srgbClr val="24292E"/>
              </a:solidFill>
              <a:highlight>
                <a:srgbClr val="FFFFFF"/>
              </a:highlight>
            </a:endParaRPr>
          </a:p>
          <a:p>
            <a:pPr indent="-342900" lvl="0" marL="457200" rtl="0" algn="l">
              <a:spcBef>
                <a:spcPts val="0"/>
              </a:spcBef>
              <a:spcAft>
                <a:spcPts val="0"/>
              </a:spcAft>
              <a:buClr>
                <a:srgbClr val="24292E"/>
              </a:buClr>
              <a:buSzPts val="1800"/>
              <a:buChar char="●"/>
            </a:pPr>
            <a:r>
              <a:rPr lang="uk">
                <a:solidFill>
                  <a:srgbClr val="24292E"/>
                </a:solidFill>
                <a:highlight>
                  <a:srgbClr val="FFFFFF"/>
                </a:highlight>
              </a:rPr>
              <a:t>(static) CurrentThread ссылка на выполняемый поток</a:t>
            </a:r>
            <a:endParaRPr>
              <a:solidFill>
                <a:srgbClr val="24292E"/>
              </a:solidFill>
              <a:highlight>
                <a:srgbClr val="FFFFFF"/>
              </a:highlight>
            </a:endParaRPr>
          </a:p>
          <a:p>
            <a:pPr indent="-342900" lvl="0" marL="457200" rtl="0" algn="l">
              <a:spcBef>
                <a:spcPts val="0"/>
              </a:spcBef>
              <a:spcAft>
                <a:spcPts val="0"/>
              </a:spcAft>
              <a:buClr>
                <a:srgbClr val="24292E"/>
              </a:buClr>
              <a:buSzPts val="1800"/>
              <a:buChar char="●"/>
            </a:pPr>
            <a:r>
              <a:rPr lang="uk">
                <a:solidFill>
                  <a:srgbClr val="24292E"/>
                </a:solidFill>
                <a:highlight>
                  <a:srgbClr val="FFFFFF"/>
                </a:highlight>
              </a:rPr>
              <a:t>IsAlive – маркер работы потока в текущий момент</a:t>
            </a:r>
            <a:endParaRPr>
              <a:solidFill>
                <a:srgbClr val="24292E"/>
              </a:solidFill>
              <a:highlight>
                <a:srgbClr val="FFFFFF"/>
              </a:highlight>
            </a:endParaRPr>
          </a:p>
          <a:p>
            <a:pPr indent="-342900" lvl="0" marL="457200" rtl="0" algn="l">
              <a:spcBef>
                <a:spcPts val="0"/>
              </a:spcBef>
              <a:spcAft>
                <a:spcPts val="0"/>
              </a:spcAft>
              <a:buClr>
                <a:srgbClr val="24292E"/>
              </a:buClr>
              <a:buSzPts val="1800"/>
              <a:buChar char="●"/>
            </a:pPr>
            <a:r>
              <a:rPr lang="uk">
                <a:solidFill>
                  <a:srgbClr val="24292E"/>
                </a:solidFill>
                <a:highlight>
                  <a:srgbClr val="FFFFFF"/>
                </a:highlight>
              </a:rPr>
              <a:t>IsBackground – маркер фонового потока</a:t>
            </a:r>
            <a:endParaRPr>
              <a:solidFill>
                <a:srgbClr val="24292E"/>
              </a:solidFill>
              <a:highlight>
                <a:srgbClr val="FFFFFF"/>
              </a:highlight>
            </a:endParaRPr>
          </a:p>
          <a:p>
            <a:pPr indent="-342900" lvl="0" marL="457200" rtl="0" algn="l">
              <a:spcBef>
                <a:spcPts val="0"/>
              </a:spcBef>
              <a:spcAft>
                <a:spcPts val="0"/>
              </a:spcAft>
              <a:buClr>
                <a:srgbClr val="24292E"/>
              </a:buClr>
              <a:buSzPts val="1800"/>
              <a:buChar char="●"/>
            </a:pPr>
            <a:r>
              <a:rPr lang="uk">
                <a:solidFill>
                  <a:srgbClr val="24292E"/>
                </a:solidFill>
                <a:highlight>
                  <a:srgbClr val="FFFFFF"/>
                </a:highlight>
              </a:rPr>
              <a:t>Name - имя потока</a:t>
            </a:r>
            <a:endParaRPr>
              <a:solidFill>
                <a:srgbClr val="24292E"/>
              </a:solidFill>
              <a:highlight>
                <a:srgbClr val="FFFFFF"/>
              </a:highlight>
            </a:endParaRPr>
          </a:p>
          <a:p>
            <a:pPr indent="0" lvl="0" marL="0" rtl="0" algn="l">
              <a:spcBef>
                <a:spcPts val="1200"/>
              </a:spcBef>
              <a:spcAft>
                <a:spcPts val="1600"/>
              </a:spcAft>
              <a:buNone/>
            </a:pPr>
            <a:r>
              <a:t/>
            </a: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 Priority</a:t>
            </a:r>
            <a:endParaRPr/>
          </a:p>
        </p:txBody>
      </p:sp>
      <p:sp>
        <p:nvSpPr>
          <p:cNvPr id="80" name="Google Shape;80;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4292E"/>
              </a:buClr>
              <a:buSzPts val="1800"/>
              <a:buChar char="●"/>
            </a:pPr>
            <a:r>
              <a:rPr lang="uk">
                <a:solidFill>
                  <a:srgbClr val="24292E"/>
                </a:solidFill>
                <a:highlight>
                  <a:srgbClr val="FFFFFF"/>
                </a:highlight>
              </a:rPr>
              <a:t>Lowest</a:t>
            </a:r>
            <a:endParaRPr>
              <a:solidFill>
                <a:srgbClr val="24292E"/>
              </a:solidFill>
              <a:highlight>
                <a:srgbClr val="FFFFFF"/>
              </a:highlight>
            </a:endParaRPr>
          </a:p>
          <a:p>
            <a:pPr indent="-342900" lvl="0" marL="457200" rtl="0" algn="l">
              <a:spcBef>
                <a:spcPts val="0"/>
              </a:spcBef>
              <a:spcAft>
                <a:spcPts val="0"/>
              </a:spcAft>
              <a:buClr>
                <a:srgbClr val="24292E"/>
              </a:buClr>
              <a:buSzPts val="1800"/>
              <a:buChar char="●"/>
            </a:pPr>
            <a:r>
              <a:rPr lang="uk">
                <a:solidFill>
                  <a:srgbClr val="24292E"/>
                </a:solidFill>
                <a:highlight>
                  <a:srgbClr val="FFFFFF"/>
                </a:highlight>
              </a:rPr>
              <a:t>BelowNormal</a:t>
            </a:r>
            <a:endParaRPr>
              <a:solidFill>
                <a:srgbClr val="24292E"/>
              </a:solidFill>
              <a:highlight>
                <a:srgbClr val="FFFFFF"/>
              </a:highlight>
            </a:endParaRPr>
          </a:p>
          <a:p>
            <a:pPr indent="-342900" lvl="0" marL="457200" rtl="0" algn="l">
              <a:spcBef>
                <a:spcPts val="0"/>
              </a:spcBef>
              <a:spcAft>
                <a:spcPts val="0"/>
              </a:spcAft>
              <a:buClr>
                <a:srgbClr val="24292E"/>
              </a:buClr>
              <a:buSzPts val="1800"/>
              <a:buChar char="●"/>
            </a:pPr>
            <a:r>
              <a:rPr lang="uk">
                <a:solidFill>
                  <a:srgbClr val="24292E"/>
                </a:solidFill>
                <a:highlight>
                  <a:srgbClr val="FFFFFF"/>
                </a:highlight>
              </a:rPr>
              <a:t>Normal</a:t>
            </a:r>
            <a:endParaRPr>
              <a:solidFill>
                <a:srgbClr val="24292E"/>
              </a:solidFill>
              <a:highlight>
                <a:srgbClr val="FFFFFF"/>
              </a:highlight>
            </a:endParaRPr>
          </a:p>
          <a:p>
            <a:pPr indent="-342900" lvl="0" marL="457200" rtl="0" algn="l">
              <a:spcBef>
                <a:spcPts val="0"/>
              </a:spcBef>
              <a:spcAft>
                <a:spcPts val="0"/>
              </a:spcAft>
              <a:buClr>
                <a:srgbClr val="24292E"/>
              </a:buClr>
              <a:buSzPts val="1800"/>
              <a:buChar char="●"/>
            </a:pPr>
            <a:r>
              <a:rPr lang="uk">
                <a:solidFill>
                  <a:srgbClr val="24292E"/>
                </a:solidFill>
                <a:highlight>
                  <a:srgbClr val="FFFFFF"/>
                </a:highlight>
              </a:rPr>
              <a:t>AboveNormal</a:t>
            </a:r>
            <a:endParaRPr>
              <a:solidFill>
                <a:srgbClr val="24292E"/>
              </a:solidFill>
              <a:highlight>
                <a:srgbClr val="FFFFFF"/>
              </a:highlight>
            </a:endParaRPr>
          </a:p>
          <a:p>
            <a:pPr indent="-342900" lvl="0" marL="457200" rtl="0" algn="l">
              <a:spcBef>
                <a:spcPts val="0"/>
              </a:spcBef>
              <a:spcAft>
                <a:spcPts val="0"/>
              </a:spcAft>
              <a:buClr>
                <a:srgbClr val="24292E"/>
              </a:buClr>
              <a:buSzPts val="1800"/>
              <a:buChar char="●"/>
            </a:pPr>
            <a:r>
              <a:rPr lang="uk">
                <a:solidFill>
                  <a:srgbClr val="24292E"/>
                </a:solidFill>
                <a:highlight>
                  <a:srgbClr val="FFFFFF"/>
                </a:highlight>
              </a:rPr>
              <a:t>Highest</a:t>
            </a:r>
            <a:endParaRPr>
              <a:solidFill>
                <a:srgbClr val="24292E"/>
              </a:solidFill>
              <a:highlight>
                <a:srgbClr val="FFFFFF"/>
              </a:highlight>
            </a:endParaRPr>
          </a:p>
          <a:p>
            <a:pPr indent="0" lvl="0" marL="0" rtl="0" algn="l">
              <a:spcBef>
                <a:spcPts val="1200"/>
              </a:spcBef>
              <a:spcAft>
                <a:spcPts val="0"/>
              </a:spcAft>
              <a:buNone/>
            </a:pPr>
            <a:r>
              <a:t/>
            </a:r>
            <a:endParaRPr>
              <a:solidFill>
                <a:srgbClr val="24292E"/>
              </a:solidFill>
              <a:highlight>
                <a:srgbClr val="FFFFFF"/>
              </a:highlight>
            </a:endParaRPr>
          </a:p>
          <a:p>
            <a:pPr indent="0" lvl="0" marL="0" rtl="0" algn="l">
              <a:spcBef>
                <a:spcPts val="1200"/>
              </a:spcBef>
              <a:spcAft>
                <a:spcPts val="1600"/>
              </a:spcAft>
              <a:buNone/>
            </a:pPr>
            <a:r>
              <a:t/>
            </a:r>
            <a:endParaRPr>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 Конструкторы</a:t>
            </a:r>
            <a:endParaRPr/>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300"/>
              </a:spcBef>
              <a:spcAft>
                <a:spcPts val="0"/>
              </a:spcAft>
              <a:buClr>
                <a:srgbClr val="24292E"/>
              </a:buClr>
              <a:buSzPts val="1400"/>
              <a:buAutoNum type="arabicParenR"/>
            </a:pPr>
            <a:r>
              <a:rPr b="1" lang="uk" sz="1400">
                <a:solidFill>
                  <a:srgbClr val="24292E"/>
                </a:solidFill>
                <a:highlight>
                  <a:srgbClr val="FFFFFF"/>
                </a:highlight>
              </a:rPr>
              <a:t>Thread(ParameterizedThreadStart)</a:t>
            </a:r>
            <a:r>
              <a:rPr lang="uk" sz="1400">
                <a:solidFill>
                  <a:srgbClr val="24292E"/>
                </a:solidFill>
                <a:highlight>
                  <a:srgbClr val="FFFFFF"/>
                </a:highlight>
              </a:rPr>
              <a:t> - Инициализирует новый экземпляр класса Thread, при этом указывается делегат, позволяющий объекту быть переданным в поток при запуске потока.</a:t>
            </a:r>
            <a:endParaRPr sz="1400">
              <a:solidFill>
                <a:srgbClr val="24292E"/>
              </a:solidFill>
              <a:highlight>
                <a:srgbClr val="FFFFFF"/>
              </a:highlight>
            </a:endParaRPr>
          </a:p>
          <a:p>
            <a:pPr indent="-317500" lvl="0" marL="457200" rtl="0" algn="l">
              <a:spcBef>
                <a:spcPts val="0"/>
              </a:spcBef>
              <a:spcAft>
                <a:spcPts val="0"/>
              </a:spcAft>
              <a:buClr>
                <a:srgbClr val="24292E"/>
              </a:buClr>
              <a:buSzPts val="1400"/>
              <a:buAutoNum type="arabicParenR"/>
            </a:pPr>
            <a:r>
              <a:rPr b="1" lang="uk" sz="1400">
                <a:solidFill>
                  <a:srgbClr val="24292E"/>
                </a:solidFill>
                <a:highlight>
                  <a:srgbClr val="FFFFFF"/>
                </a:highlight>
              </a:rPr>
              <a:t>Thread(ThreadStart)</a:t>
            </a:r>
            <a:r>
              <a:rPr lang="uk" sz="1400">
                <a:solidFill>
                  <a:srgbClr val="24292E"/>
                </a:solidFill>
                <a:highlight>
                  <a:srgbClr val="FFFFFF"/>
                </a:highlight>
              </a:rPr>
              <a:t>  - Инициализация нового экземпляра класса Thread.</a:t>
            </a:r>
            <a:endParaRPr sz="1400">
              <a:solidFill>
                <a:srgbClr val="24292E"/>
              </a:solidFill>
              <a:highlight>
                <a:srgbClr val="FFFFFF"/>
              </a:highlight>
            </a:endParaRPr>
          </a:p>
          <a:p>
            <a:pPr indent="-317500" lvl="0" marL="457200" rtl="0" algn="l">
              <a:spcBef>
                <a:spcPts val="0"/>
              </a:spcBef>
              <a:spcAft>
                <a:spcPts val="0"/>
              </a:spcAft>
              <a:buClr>
                <a:srgbClr val="24292E"/>
              </a:buClr>
              <a:buSzPts val="1400"/>
              <a:buAutoNum type="arabicParenR"/>
            </a:pPr>
            <a:r>
              <a:rPr b="1" lang="uk" sz="1400">
                <a:solidFill>
                  <a:srgbClr val="24292E"/>
                </a:solidFill>
                <a:highlight>
                  <a:srgbClr val="FFFFFF"/>
                </a:highlight>
              </a:rPr>
              <a:t>Thread(ParameterizedThreadStart, Int32)</a:t>
            </a:r>
            <a:r>
              <a:rPr lang="uk" sz="1400">
                <a:solidFill>
                  <a:srgbClr val="24292E"/>
                </a:solidFill>
                <a:highlight>
                  <a:srgbClr val="FFFFFF"/>
                </a:highlight>
              </a:rPr>
              <a:t> - Инициализирует новый экземпляр класса Thread, при этом указывается делегат, позволяющий объекту быть переданным в поток при запуске потока с указанием максимального размера стека для потока.</a:t>
            </a:r>
            <a:endParaRPr sz="1400">
              <a:solidFill>
                <a:srgbClr val="24292E"/>
              </a:solidFill>
              <a:highlight>
                <a:srgbClr val="FFFFFF"/>
              </a:highlight>
            </a:endParaRPr>
          </a:p>
          <a:p>
            <a:pPr indent="-317500" lvl="0" marL="457200" rtl="0" algn="l">
              <a:spcBef>
                <a:spcPts val="0"/>
              </a:spcBef>
              <a:spcAft>
                <a:spcPts val="0"/>
              </a:spcAft>
              <a:buClr>
                <a:srgbClr val="24292E"/>
              </a:buClr>
              <a:buSzPts val="1400"/>
              <a:buAutoNum type="arabicParenR"/>
            </a:pPr>
            <a:r>
              <a:rPr b="1" lang="uk" sz="1400">
                <a:solidFill>
                  <a:srgbClr val="24292E"/>
                </a:solidFill>
                <a:highlight>
                  <a:srgbClr val="FFFFFF"/>
                </a:highlight>
              </a:rPr>
              <a:t>Thread(ThreadStart, Int32) </a:t>
            </a:r>
            <a:r>
              <a:rPr lang="uk" sz="1400">
                <a:solidFill>
                  <a:srgbClr val="24292E"/>
                </a:solidFill>
                <a:highlight>
                  <a:srgbClr val="FFFFFF"/>
                </a:highlight>
              </a:rPr>
              <a:t>- Инициализирует новый экземпляр класса Thread, указывая максимальный размер стека для потока.</a:t>
            </a:r>
            <a:endParaRPr sz="1400">
              <a:solidFill>
                <a:srgbClr val="24292E"/>
              </a:solidFill>
              <a:highlight>
                <a:srgbClr val="FFFFFF"/>
              </a:highlight>
            </a:endParaRPr>
          </a:p>
          <a:p>
            <a:pPr indent="0" lvl="0" marL="0" rtl="0" algn="l">
              <a:spcBef>
                <a:spcPts val="1200"/>
              </a:spcBef>
              <a:spcAft>
                <a:spcPts val="1600"/>
              </a:spcAft>
              <a:buNone/>
            </a:pPr>
            <a:r>
              <a:t/>
            </a:r>
            <a:endParaRPr>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 Запуск потока</a:t>
            </a:r>
            <a:endParaRPr/>
          </a:p>
        </p:txBody>
      </p:sp>
      <p:sp>
        <p:nvSpPr>
          <p:cNvPr id="92" name="Google Shape;92;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
                <a:solidFill>
                  <a:srgbClr val="000000"/>
                </a:solidFill>
              </a:rPr>
              <a:t>Чтобы запустить поток, укажите делегат, представляющий метод, который поток должен выполнить в своем конструкторе класса. Затем вызывается метод Start, чтобы начать выполнение.</a:t>
            </a:r>
            <a:endParaRPr>
              <a:solidFill>
                <a:srgbClr val="000000"/>
              </a:solidFill>
            </a:endParaRPr>
          </a:p>
          <a:p>
            <a:pPr indent="0" lvl="0" marL="0" rtl="0" algn="l">
              <a:spcBef>
                <a:spcPts val="1600"/>
              </a:spcBef>
              <a:spcAft>
                <a:spcPts val="0"/>
              </a:spcAft>
              <a:buClr>
                <a:schemeClr val="dk1"/>
              </a:buClr>
              <a:buSzPts val="1100"/>
              <a:buFont typeface="Arial"/>
              <a:buNone/>
            </a:pPr>
            <a:r>
              <a:rPr lang="uk">
                <a:solidFill>
                  <a:srgbClr val="000000"/>
                </a:solidFill>
              </a:rPr>
              <a:t>Конструкторы Thread могут принимать один из двух типов делегатов в зависимости от того, можно ли передать аргумент в метод для выполнения:</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 Запуск потока</a:t>
            </a:r>
            <a:endParaRPr/>
          </a:p>
        </p:txBody>
      </p:sp>
      <p:sp>
        <p:nvSpPr>
          <p:cNvPr id="98" name="Google Shape;98;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0" lvl="0" marL="0" rtl="0" algn="l">
              <a:spcBef>
                <a:spcPts val="1600"/>
              </a:spcBef>
              <a:spcAft>
                <a:spcPts val="1600"/>
              </a:spcAft>
              <a:buNone/>
            </a:pPr>
            <a:r>
              <a:t/>
            </a:r>
            <a:endParaRPr>
              <a:solidFill>
                <a:srgbClr val="000000"/>
              </a:solidFill>
            </a:endParaRPr>
          </a:p>
        </p:txBody>
      </p:sp>
      <p:pic>
        <p:nvPicPr>
          <p:cNvPr id="99" name="Google Shape;99;p20"/>
          <p:cNvPicPr preferRelativeResize="0"/>
          <p:nvPr/>
        </p:nvPicPr>
        <p:blipFill>
          <a:blip r:embed="rId3">
            <a:alphaModFix/>
          </a:blip>
          <a:stretch>
            <a:fillRect/>
          </a:stretch>
        </p:blipFill>
        <p:spPr>
          <a:xfrm>
            <a:off x="311688" y="1152475"/>
            <a:ext cx="6448425" cy="2667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
              <a:t>Thread. Запуск потока с Параметрами</a:t>
            </a:r>
            <a:endParaRPr/>
          </a:p>
        </p:txBody>
      </p:sp>
      <p:sp>
        <p:nvSpPr>
          <p:cNvPr id="105" name="Google Shape;105;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0" lvl="0" marL="0" rtl="0" algn="l">
              <a:spcBef>
                <a:spcPts val="1600"/>
              </a:spcBef>
              <a:spcAft>
                <a:spcPts val="1600"/>
              </a:spcAft>
              <a:buNone/>
            </a:pPr>
            <a:r>
              <a:t/>
            </a:r>
            <a:endParaRPr>
              <a:solidFill>
                <a:srgbClr val="000000"/>
              </a:solidFill>
            </a:endParaRPr>
          </a:p>
        </p:txBody>
      </p:sp>
      <p:pic>
        <p:nvPicPr>
          <p:cNvPr id="106" name="Google Shape;106;p21"/>
          <p:cNvPicPr preferRelativeResize="0"/>
          <p:nvPr/>
        </p:nvPicPr>
        <p:blipFill>
          <a:blip r:embed="rId3">
            <a:alphaModFix/>
          </a:blip>
          <a:stretch>
            <a:fillRect/>
          </a:stretch>
        </p:blipFill>
        <p:spPr>
          <a:xfrm>
            <a:off x="290513" y="1019175"/>
            <a:ext cx="8562975" cy="3105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